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94" r:id="rId3"/>
    <p:sldId id="257" r:id="rId4"/>
    <p:sldId id="258" r:id="rId5"/>
    <p:sldId id="259" r:id="rId6"/>
    <p:sldId id="262" r:id="rId7"/>
    <p:sldId id="263" r:id="rId8"/>
    <p:sldId id="360" r:id="rId9"/>
    <p:sldId id="265" r:id="rId10"/>
    <p:sldId id="361" r:id="rId11"/>
    <p:sldId id="362" r:id="rId12"/>
    <p:sldId id="363" r:id="rId13"/>
    <p:sldId id="355" r:id="rId14"/>
    <p:sldId id="270" r:id="rId15"/>
    <p:sldId id="357" r:id="rId16"/>
    <p:sldId id="358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74" r:id="rId26"/>
    <p:sldId id="271" r:id="rId27"/>
    <p:sldId id="304" r:id="rId28"/>
    <p:sldId id="272" r:id="rId29"/>
    <p:sldId id="274" r:id="rId30"/>
    <p:sldId id="275" r:id="rId31"/>
    <p:sldId id="276" r:id="rId32"/>
    <p:sldId id="279" r:id="rId33"/>
    <p:sldId id="280" r:id="rId34"/>
    <p:sldId id="305" r:id="rId35"/>
    <p:sldId id="306" r:id="rId36"/>
    <p:sldId id="284" r:id="rId37"/>
    <p:sldId id="286" r:id="rId38"/>
    <p:sldId id="287" r:id="rId39"/>
    <p:sldId id="364" r:id="rId40"/>
    <p:sldId id="310" r:id="rId41"/>
    <p:sldId id="325" r:id="rId42"/>
    <p:sldId id="326" r:id="rId43"/>
    <p:sldId id="327" r:id="rId44"/>
    <p:sldId id="337" r:id="rId45"/>
    <p:sldId id="346" r:id="rId46"/>
    <p:sldId id="354" r:id="rId47"/>
    <p:sldId id="293" r:id="rId48"/>
    <p:sldId id="341" r:id="rId49"/>
    <p:sldId id="342" r:id="rId50"/>
    <p:sldId id="343" r:id="rId51"/>
    <p:sldId id="344" r:id="rId52"/>
    <p:sldId id="345" r:id="rId53"/>
    <p:sldId id="352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DC85F"/>
    <a:srgbClr val="C9A093"/>
    <a:srgbClr val="F2F0F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.spb.ru/" TargetMode="External"/><Relationship Id="rId2" Type="http://schemas.openxmlformats.org/officeDocument/2006/relationships/hyperlink" Target="http://www.ege.edu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ipi.ru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fipi.ru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fipi.ru/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fipi.ru/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ege.spb.ru/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8229600" cy="18288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Государственное бюджетное общеобразовательное учреждение средняя общеобразовательная школа № 76 Выборгского района Санкт-Петербурга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2571744"/>
            <a:ext cx="7715304" cy="3071834"/>
          </a:xfrm>
        </p:spPr>
        <p:txBody>
          <a:bodyPr>
            <a:normAutofit fontScale="85000" lnSpcReduction="10000"/>
          </a:bodyPr>
          <a:lstStyle/>
          <a:p>
            <a:r>
              <a:rPr lang="ru-RU" sz="3900" b="1" dirty="0" smtClean="0">
                <a:solidFill>
                  <a:srgbClr val="F2F0FA"/>
                </a:solidFill>
              </a:rPr>
              <a:t>Государственная итоговая аттестация по образовательным программам основного общего образования  </a:t>
            </a:r>
            <a:r>
              <a:rPr lang="ru-RU" sz="3900" b="1" smtClean="0">
                <a:solidFill>
                  <a:srgbClr val="F2F0FA"/>
                </a:solidFill>
              </a:rPr>
              <a:t>в </a:t>
            </a:r>
            <a:r>
              <a:rPr lang="ru-RU" sz="3900" b="1" smtClean="0">
                <a:solidFill>
                  <a:srgbClr val="F2F0FA"/>
                </a:solidFill>
              </a:rPr>
              <a:t>2022-2023 </a:t>
            </a:r>
            <a:r>
              <a:rPr lang="ru-RU" sz="3900" b="1" dirty="0" smtClean="0">
                <a:solidFill>
                  <a:srgbClr val="F2F0FA"/>
                </a:solidFill>
              </a:rPr>
              <a:t>учебном году</a:t>
            </a:r>
          </a:p>
          <a:p>
            <a:r>
              <a:rPr lang="ru-RU" sz="3900" b="1" dirty="0" smtClean="0">
                <a:solidFill>
                  <a:srgbClr val="F2F0FA"/>
                </a:solidFill>
              </a:rPr>
              <a:t> (9 класс) </a:t>
            </a:r>
          </a:p>
          <a:p>
            <a:endParaRPr lang="ru-RU" b="1" dirty="0" smtClean="0"/>
          </a:p>
          <a:p>
            <a:pPr algn="r"/>
            <a:r>
              <a:rPr lang="ru-RU" sz="2100" b="1" dirty="0" smtClean="0"/>
              <a:t>Заместитель директора по УВР Куратова И.В. </a:t>
            </a:r>
            <a:endParaRPr lang="ru-RU" sz="2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Нормативная база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Порядок проведения государственной итоговой аттестации по образовательным программам основного общего  образования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Утвержден приказом Министерства образования и науки России от 07.11. 2018 года N 189/1513</a:t>
            </a:r>
          </a:p>
          <a:p>
            <a:pPr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ГИА за курс основной  общей школы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0916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ГИА – государственная итоговая аттестация </a:t>
            </a:r>
          </a:p>
          <a:p>
            <a:pPr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ОГЭ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– основной государственный экзамен</a:t>
            </a:r>
            <a:endParaRPr lang="ru-RU" sz="4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ГВЭ</a:t>
            </a:r>
            <a:r>
              <a:rPr lang="ru-RU" sz="4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государственный выпускной экзамен (для учащихся с ОВЗ, детей- инвалидов)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сведения о ГИА: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3"/>
            <a:ext cx="8229600" cy="482918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ГИА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форме ОГЭ проводится во всех субъектах Российской Федерации. </a:t>
            </a:r>
          </a:p>
          <a:p>
            <a:pPr algn="just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Результаты ОГЭ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основание для получения аттестата за курс основной общего образования</a:t>
            </a:r>
          </a:p>
          <a:p>
            <a:pPr algn="just"/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ОГЭ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организуется и проводится Федеральной службой по надзору в сфере образования и науки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совместно с органами исполнительной власти субъектов Российской Федерации, осуществляющими управление в сфере образования.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Организационным и технологическим обеспечением проведения ОГЭ  на федеральном уровне занимается ФЦТ, разработкой и экспертизой КИМ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ФИПИ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(Федеральный институт педагогических  измерений)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ГИА (ОГЭ ):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Единые правила проведения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Единое расписание (определяется Министерство просвещения   РФ)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Использование заданий стандартизированной формы (КИМ)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Использование специальных бланков для оформления ответов на задания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Проведение письменно на русском языке (за исключением  экзамена  по иностранным языкам)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Участники ГИА 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 обучающиеся,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освоившие основные общеобразовательные программы основного общего  образования 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допущенные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установленном порядке к государственной (итоговой) аттестации, т.е. </a:t>
            </a:r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не имеющие академической задолженности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в полном объеме выполнившие учебный план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Заявление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5191"/>
            <a:ext cx="9144000" cy="462560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Заявление 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 участие в ГИА с указанием предметов, которые выпускник собирается сдавать, необходимо подать</a:t>
            </a:r>
          </a:p>
          <a:p>
            <a:pPr algn="ctr"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не позднее 1 марта 2023 года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Заявление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Обучающиеся изменяют (дополняют) выбор учебного предмета (перечня учебных предметов) при наличии у них уважительных причин (болезни или иных обстоятельств, подтвержденных документально).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 этом случае обучающийся подает заявление в ГЭК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указанием измененного перечня учебных предметов, по которым он планирует пройти ГИА, и причины изменения заявленного ранее перечня. Указанное заявление подается не позднее чем за две недели до начала соответствующих экзаменов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ГИА: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получения аттестата выпускники 9  классов  текущего года сдают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обязательные предметы – русский язык, математику и два предмета по выбору  обучающегося;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отметка в аттестат выставляется как среднее арифметическое отметки за экзамен и годовой отметки по законам математического округления. </a:t>
            </a:r>
          </a:p>
          <a:p>
            <a:pPr algn="just">
              <a:buNone/>
            </a:pPr>
            <a:endParaRPr lang="ru-RU" sz="32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55448"/>
            <a:ext cx="8643998" cy="1273288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Предметы ГИА (2 предмета по выбору в 9 классе на обязательной основе)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214554"/>
            <a:ext cx="4287420" cy="409480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Физика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Химия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Биология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География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История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Информатика и ИКТ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Английский язык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Литература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Обществознание</a:t>
            </a:r>
            <a:endParaRPr lang="ru-RU" dirty="0"/>
          </a:p>
        </p:txBody>
      </p:sp>
      <p:pic>
        <p:nvPicPr>
          <p:cNvPr id="4" name="Picture 4" descr="Копия (2) TEAC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04864"/>
            <a:ext cx="348036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Для проведения ГИА  на территории Российской Федерации и за ее пределами предусматривается </a:t>
            </a:r>
            <a:r>
              <a:rPr lang="ru-RU" b="1" u="sng" dirty="0" smtClean="0"/>
              <a:t>единое расписание экзаменов. </a:t>
            </a:r>
            <a:r>
              <a:rPr lang="ru-RU" dirty="0" smtClean="0"/>
              <a:t>По каждому учебному предмету устанавливается продолжительность проведения экзаменов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752600" y="5486400"/>
            <a:ext cx="5486400" cy="566738"/>
          </a:xfrm>
        </p:spPr>
        <p:txBody>
          <a:bodyPr/>
          <a:lstStyle/>
          <a:p>
            <a:endParaRPr lang="ru-RU" smtClean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762000" y="1600200"/>
          <a:ext cx="8096280" cy="4543443"/>
        </p:xfrm>
        <a:graphic>
          <a:graphicData uri="http://schemas.openxmlformats.org/drawingml/2006/table">
            <a:tbl>
              <a:tblPr/>
              <a:tblGrid>
                <a:gridCol w="4238628"/>
                <a:gridCol w="3857652"/>
              </a:tblGrid>
              <a:tr h="10124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Общеобразовательный предмет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язык, литература, математика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3часа 55 мин.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Английский язык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часа – письменная часть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 мин – устная часть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35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Обществознание, физика, история, биология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часа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География, химия, информатика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часа 30 мин.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05" name="Текст 3"/>
          <p:cNvSpPr>
            <a:spLocks noGrp="1"/>
          </p:cNvSpPr>
          <p:nvPr>
            <p:ph type="body" sz="half" idx="2"/>
          </p:nvPr>
        </p:nvSpPr>
        <p:spPr>
          <a:xfrm>
            <a:off x="928662" y="457200"/>
            <a:ext cx="7715304" cy="10668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rgbClr val="FFCC00"/>
                </a:solidFill>
              </a:rPr>
              <a:t>Продолжительность экзаменов 9 класс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916098"/>
          </a:xfrm>
        </p:spPr>
        <p:txBody>
          <a:bodyPr>
            <a:noAutofit/>
          </a:bodyPr>
          <a:lstStyle/>
          <a:p>
            <a:r>
              <a:rPr lang="ru-RU" sz="2400" dirty="0" smtClean="0"/>
              <a:t>Предварительный выбор обучающимися 9 классов предметов для прохождения ГИА по образовательным программам основного общего образования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643050"/>
          <a:ext cx="8229600" cy="456884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00268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Предметы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 класс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9б класс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 ГИА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75191"/>
            <a:ext cx="8472518" cy="4797081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Выполненная экзаменационная работа оценивается в первичных баллах. Первичные баллы переводятся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пятибальную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систему оценивания.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Количество первичных баллов за выполнение каждого задания можно узнать в спецификации КИМ по предмету.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Ознакомление участников ГИА с полученными ими результатами  по общеобразовательному предмету осуществляется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 позднее 3-х рабочих дней со дня их утверждения ГЭК.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ГИА каждого участника заносятся в федеральную информационную систему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ege.spb.ru)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отметку по русскому языку: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«2»: 0-14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«3»: 15-22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«4»: 23 - 28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из них не менее 4 баллов за грамотность (по критериям ГК1-ГК4). Если по критериям ГК1-ГК4 обучающийся набрал менее 4 баллов, выставляется отметка «3».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«5»: 29-33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из них не менее 6 баллов за грамотность (по критериям ГК1-ГК4).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Если по критериям ГК1-ГК4 обучающийся набрал менее 6 баллов, выставляется отметка «4».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в отметку по математике: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«2»: 0-7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«3»: 8-14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 менее 2 баллов получено за выполнение заданий по геометрии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«4»: 15-21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 менее 2 баллов получено за выполнение заданий по геометрии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«5»: 22-3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 менее 2 баллов получено за выполнение заданий по геометрии </a:t>
            </a:r>
          </a:p>
          <a:p>
            <a:pPr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Задания по геометрии: 15-19, 23-25.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отметку по географии: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2 - это 0-11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3 - это 12-18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4 - это 19-25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5 - это 26-31 баллов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в отметку по биологии: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2 - это 0-12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3 - это 13-24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4 - это 25-35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5 - это 36-45 баллов</a:t>
            </a:r>
          </a:p>
          <a:p>
            <a:endParaRPr lang="ru-RU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в отметку по физике: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2 - это 0-10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3 - это 11-21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4 - это 22-33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5 - это 34-43 баллов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в отметку по химии: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2 - это 0-9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3 - это10-20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4 - это 21-30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5 - это 31-40 баллов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в отметку по английскому языку: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2 - это 0-28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3 - это 29-45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4 - это 46-57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5 - это 58-68 баллов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в отметку по обществознанию: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2 - это 0-13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3 - это 14-22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4 - это 23-29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5 - это 30-35 баллов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в отметку по литературе: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2 - это 0-13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3 - это14-22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4 - это 23-31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5 - это 32-39 баллов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баллов в отметку по истории: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2 - это 0-9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3 - это 10-19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4 - это 20-27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5 - это 28-34 баллов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балов в отметку по информатике: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2 - это 0-4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3 - это 5-10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4 - это 11-16 баллов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Оценка 5 - это 17-19 баллов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715404" cy="125272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C00"/>
                </a:solidFill>
              </a:rPr>
              <a:t>Результаты ГИА признаются удовлетворительными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48748"/>
            <a:ext cx="8229600" cy="53092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случае, если обучающийся  по всем предметам при сдаче ОГЭ  набрал количество баллов не ниже минимального.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В  случае, если обучающийся получил на ГИА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неудовлетворительный результат  не более чем по двум учебным предметам (ОГЭ)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допускается повторно к ГИА по данному предмету в текущем учебном году в дополнительные сроки (в июне).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rgbClr val="FFCC00"/>
                </a:solidFill>
              </a:rPr>
              <a:t>По решению председателя ГЭК повторно допускаются к сдаче экзаменов в текущем году по соответствующему учебному предмету в дополнительные сроки:</a:t>
            </a:r>
            <a:endParaRPr lang="ru-RU" sz="2400" dirty="0">
              <a:solidFill>
                <a:srgbClr val="FFCC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	</a:t>
            </a:r>
            <a:endParaRPr lang="ru-RU" sz="4400" b="1" dirty="0" smtClean="0">
              <a:solidFill>
                <a:srgbClr val="7030A0"/>
              </a:solidFill>
            </a:endParaRP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обучающиеся, получившие на ГИА неудовлетворительный результат  не более чем по двум учебным предметам в 9 классе;</a:t>
            </a:r>
          </a:p>
          <a:p>
            <a:pPr algn="just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обучающиеся, не явившиеся на экзамены по уважительным причинам (болезнь или иные обстоятельства, подтвержденные документально);</a:t>
            </a:r>
          </a:p>
          <a:p>
            <a:pPr algn="just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обучающиеся, не завершившие выполнение экзаменационной работы по уважительным причинам (болезнь или иные обстоятельства, подтвержденные документально);</a:t>
            </a:r>
          </a:p>
          <a:p>
            <a:pPr algn="just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обучающиеся, которым конфликтная комиссия удовлетворила апелляцию о нарушении устанавливаемого порядка проведения ГИА;</a:t>
            </a:r>
          </a:p>
          <a:p>
            <a:pPr algn="just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обучающиеся, чьи результаты были аннулированы по решению председателя ГЭК в случае выявления фактов нарушений устанавливаемого порядка проведения ГИА.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5023500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Обучающиеся, получившие на ГИА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неудовлетворительные результаты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более чем по двум учебным предметам в 9 классе, либо получившие повторно неудовлетворительный результат по одному из этих предметов, проходят ГИА по соответствующим учебным предметам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 ранее сентября текущего года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Апелляция.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Апелляция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 письменное заявление участника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либо </a:t>
            </a:r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о нарушении установленного порядка проведения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ГИА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либо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о несогласии с результатами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ГИА</a:t>
            </a:r>
            <a:endParaRPr lang="ru-RU" sz="32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	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Апелляция о нарушении установленного порядка проведения ГИА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подается в день экзамена после сдачи экзаменационных  бланков ,  не выходя из ППЭ  (результаты ГИА  аннулируются)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Апелляция о несогласии с результатами ГИА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подается в течение 2 рабочих дней после официального объявления индивидуальных результатов экзамена и ознакомления с ними участника ГИА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рассмотрения апелляции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результатам рассмотрения апелляции количество выставленных баллов может быть изменено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как в сторону увеличения, так и в сторону уменьшения.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Экзаменационная работа перепроверяется полностью, а не отдельная ее часть.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Черновики,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использованные на экзамене, в качестве материалов апелляции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не рассматриваются</a:t>
            </a:r>
            <a:endParaRPr lang="ru-RU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До повторной сдачи ГИА в дополнительные дни не допускаются: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частники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ГИА,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не явившиеся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экзамен без уважительной причины;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частники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результаты которых были отменены ГЭК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в связи с выявлением фактов нарушения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участником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установленного порядка проведения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в том числе удаленные с экзамена.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и процедура проведения ГИА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	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Участники ГИА в основные сроки получают уведомление</a:t>
            </a:r>
            <a:r>
              <a:rPr lang="ru-RU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 уведомлении на ГИА указывается: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предметы ГИА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адреса пунктов проведения экзамена (далее – ППЭ)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даты и время начала экзаменов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коды образовательного учреждения и ППЭ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ППЭ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77310"/>
            <a:ext cx="8443914" cy="5523590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3800" b="1" u="sng" dirty="0" smtClean="0"/>
              <a:t>Экзамены проводятся в специальных пунктах проведения экзамена (ППЭ)</a:t>
            </a:r>
          </a:p>
          <a:p>
            <a:pPr algn="just"/>
            <a:endParaRPr lang="ru-RU" b="1" u="sng" dirty="0" smtClean="0">
              <a:solidFill>
                <a:srgbClr val="7030A0"/>
              </a:solidFill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В ППЭ нужно приходить с паспортом.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случае отсутствия у обучающегося документа, удостоверяющего личность, он допускается в ППЭ после подтверждения его личности сопровождающим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ППЭ выпускников сопровождают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уполномоченные представители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образовательного учреждения, в котором они обучаются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Помещения, не использующиеся для проведения экзамена, на время проведения экзамена запираются и опечатываются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На время проведения экзаменов в аудиториях закрываются стенды, плакаты и иные материалы со справочно-познавательной информацией по соответствующим учебным предметам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Для каждого обучающегося, выпускника прошлых лет выделяется отдельное рабочее место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ППЭ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0065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здании (комплексе зданий), где расположен ППЭ, до входа в ППЭ выделяется место для личных вещей обучающихся.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аудитории  не более 1 общественного наблюдателя. 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аудитории  находится не менее 2-х организаторов</a:t>
            </a:r>
          </a:p>
          <a:p>
            <a:pPr algn="just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ППЭ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В день проведения экзамена в ППЭ могут присутствовать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представители средств массовой информации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(только до момента начала заполнения учащимися регистрационных полей экзаменационной работы), общественные наблюдатели, аккредитованные в установленном порядке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ЗАПРЕЩЕНО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35785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Использовать на экзамене запрещено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мобильные телефоны или иные средства связи, фото, аудио и видеоаппаратуру, любые электронно-вычислительные устройства, письменные заметки и иные средства хранения и передачи информации </a:t>
            </a:r>
          </a:p>
          <a:p>
            <a:pPr algn="just">
              <a:buNone/>
            </a:pPr>
            <a:endParaRPr lang="ru-RU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Также запрещаются: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разговоры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вставания с мест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пересаживания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обмен любыми материалами и предметами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хождение по ППЭ во время экзамена без сопровождения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Лица, допустившие нарушение указанных требований, </a:t>
            </a:r>
          </a:p>
          <a:p>
            <a:pPr>
              <a:buNone/>
            </a:pPr>
            <a:r>
              <a:rPr lang="ru-RU" sz="4000" b="1" i="1" u="sng" dirty="0" smtClean="0">
                <a:latin typeface="Times New Roman" pitchFamily="18" charset="0"/>
                <a:cs typeface="Times New Roman" pitchFamily="18" charset="0"/>
              </a:rPr>
              <a:t>удаляются с экзамена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Руководитель ППЭ приглашает члена ГЭК, который составляет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акт об удалении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Акт об удалении с экзамена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 о досрочном завершении экзамена (в случает плохого самочувствия)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же день направляется в ГЭК и РЦОИ для учета при обработке экзаменационных работ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Разрешается пользоваться на ОГЭ: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42928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90000"/>
              </a:lnSpc>
            </a:pPr>
            <a:endParaRPr lang="ru-RU" sz="20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90000"/>
              </a:lnSpc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по математике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линейкой, справочными материалами, содержащими основные формулы курса математики;</a:t>
            </a:r>
          </a:p>
          <a:p>
            <a:pPr algn="just">
              <a:lnSpc>
                <a:spcPct val="90000"/>
              </a:lnSpc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по русскому языку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орфографическим словарем;</a:t>
            </a:r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по физике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непрограммируемый калькулятор, лабораторное оборудование;</a:t>
            </a:r>
          </a:p>
          <a:p>
            <a:pPr algn="just">
              <a:defRPr/>
            </a:pP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по химии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непрограммируемый калькулятор, лабораторное оборудование, периодическая система химических элементов Д.И.Менделеева, таблица растворимости солей, кислот и оснований в воде, электрохимический ряд напряжений металлов (информация будет в КИМ);</a:t>
            </a:r>
          </a:p>
          <a:p>
            <a:pPr algn="just">
              <a:defRPr/>
            </a:pP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по биологии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линейка, карандаш и непрограммируемый калькулятор;</a:t>
            </a:r>
          </a:p>
          <a:p>
            <a:pPr algn="just">
              <a:defRPr/>
            </a:pP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по географии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линейка, непрограммируемый калькулятор и географические атласы для 7, 8 и 9 классов;</a:t>
            </a:r>
          </a:p>
          <a:p>
            <a:pPr algn="just">
              <a:defRPr/>
            </a:pP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по литературе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полные тексты художественных произведений, а также сборники лирики;</a:t>
            </a:r>
          </a:p>
          <a:p>
            <a:pPr algn="just">
              <a:defRPr/>
            </a:pP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по информатике и ИКТ, иностранным языкам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компьютеры.</a:t>
            </a:r>
          </a:p>
          <a:p>
            <a:pPr algn="just"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357298"/>
            <a:ext cx="8786874" cy="5666442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Экзамен сдается обучающимися самостоятельно, без помощи посторонних лиц.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 время экзамена на рабочем столе обучающегося, помимо экзаменационных материалов, находятся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ручка (черная </a:t>
            </a:r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гелевая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документ, удостоверяющий личность;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средства обучения ;</a:t>
            </a:r>
            <a:r>
              <a:rPr 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лекарства и питание (при наличии справки);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специальные технические средства;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черновики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Иные вещи обучающиеся, выпускники прошлых лет оставляют в специально выделенном месте для личных вещей.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ru-RU" sz="3600" b="1" dirty="0" smtClean="0">
                <a:solidFill>
                  <a:srgbClr val="FFCC00"/>
                </a:solidFill>
              </a:rPr>
              <a:t>Проверка </a:t>
            </a:r>
            <a:endParaRPr lang="ru-RU" sz="3600" b="1" dirty="0">
              <a:solidFill>
                <a:srgbClr val="FFCC00"/>
              </a:solidFill>
            </a:endParaRPr>
          </a:p>
        </p:txBody>
      </p:sp>
      <p:sp>
        <p:nvSpPr>
          <p:cNvPr id="51203" name="Содержимое 2"/>
          <p:cNvSpPr>
            <a:spLocks noGrp="1"/>
          </p:cNvSpPr>
          <p:nvPr>
            <p:ph idx="1"/>
          </p:nvPr>
        </p:nvSpPr>
        <p:spPr>
          <a:xfrm>
            <a:off x="500034" y="1419204"/>
            <a:ext cx="8229600" cy="5438796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Экзаменационные работы проверяются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двумя экспертами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 результатам проверки эксперты независимо друг от друга выставляют баллы за каждый ответ на задания экзаменационной работы. Результаты каждого оценивания вносятся в протоколы проверки предметными комиссиями, которые после заполнения передаются в РЦОИ для дальнейшей обработки. В случае существенного расхождения в баллах, выставленных двумя экспертами, назначается третья проверка. Существенное расхождение в баллах определено в критериях оценивания по соответствующему учебному предмету.</a:t>
            </a:r>
          </a:p>
          <a:p>
            <a:pPr algn="just"/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3600" b="1" dirty="0" smtClean="0">
                <a:solidFill>
                  <a:srgbClr val="FFCC00"/>
                </a:solidFill>
              </a:rPr>
              <a:t>Проверка</a:t>
            </a:r>
            <a:endParaRPr lang="ru-RU" sz="3600" b="1" dirty="0">
              <a:solidFill>
                <a:srgbClr val="FFCC00"/>
              </a:solidFill>
            </a:endParaRPr>
          </a:p>
        </p:txBody>
      </p:sp>
      <p:sp>
        <p:nvSpPr>
          <p:cNvPr id="522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Третий эксперт назначается председателем предметной комиссии из числа экспертов, ранее не проверявших экзаменационную работу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Третьему эксперту предоставляется информация о баллах, выставленных экспертами, ранее проверявшими экзаменационную работу обучающегося.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Баллы, выставленные третьим экспертом, являются окончательными</a:t>
            </a:r>
          </a:p>
          <a:p>
            <a:pPr algn="just"/>
            <a:endParaRPr lang="ru-RU" sz="2800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64291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CC00"/>
                </a:solidFill>
              </a:rPr>
              <a:t>Подготовка к </a:t>
            </a:r>
            <a:r>
              <a:rPr lang="ru-RU" sz="3200" dirty="0" smtClean="0">
                <a:solidFill>
                  <a:srgbClr val="FFCC00"/>
                </a:solidFill>
              </a:rPr>
              <a:t>ГИА</a:t>
            </a:r>
            <a:r>
              <a:rPr lang="ru-RU" sz="3200" b="1" dirty="0" smtClean="0">
                <a:solidFill>
                  <a:srgbClr val="FFCC00"/>
                </a:solidFill>
              </a:rPr>
              <a:t> в 9 классах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642918"/>
          <a:ext cx="8358247" cy="570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997"/>
                <a:gridCol w="2041341"/>
                <a:gridCol w="785818"/>
                <a:gridCol w="928694"/>
                <a:gridCol w="2000264"/>
                <a:gridCol w="1000133"/>
              </a:tblGrid>
              <a:tr h="5724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кабинета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Учитель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62924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Понедельник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Русский язык, математика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303, 409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Нагорная Л.М.</a:t>
                      </a:r>
                    </a:p>
                    <a:p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Джабарова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Е.А.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16-00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2432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Понедельник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9б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301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Волкова Е.В.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16-00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9912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Вторник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История, обществознание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Баглай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Н.П.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16-00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4863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Вторник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Химия,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физика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9а,9б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Панин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Д.О.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08-15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9б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Зуева Е.В.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15-00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9а,9б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Данилова Т.Н.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16-00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766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9а,9б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Протасьева Д.В.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16-00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101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Четверг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Английский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9а,9б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Мочалин И.М.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16-00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Четверг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9а,9б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311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Куратова И.В.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16-00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Четверг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Химия,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физика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9а,9б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Панин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Д.О.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08-15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7624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Пятница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9б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Джабарова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Е.А.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16-00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98753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Итоговое собеседование по русскому языку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5"/>
            <a:ext cx="8229600" cy="490062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Итоговое собеседование по русскому языку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обучающихся 9 классов  Министерство просвещения  РФ  включило в мероприятия по мониторингу качества  подготовки выпускников 9 классов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Результаты влияют  на допуск к ГИА</a:t>
            </a:r>
          </a:p>
          <a:p>
            <a:pPr algn="ctr">
              <a:buNone/>
            </a:pPr>
            <a:endParaRPr lang="ru-RU" sz="36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Основной день проведения– </a:t>
            </a:r>
          </a:p>
          <a:p>
            <a:pPr algn="ctr">
              <a:buNone/>
            </a:pPr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08 февраля 2023 года.</a:t>
            </a:r>
          </a:p>
          <a:p>
            <a:pPr algn="ctr">
              <a:buNone/>
            </a:pPr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Дополнительный день – 15 марта 2023 года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Индивидуальный итоговый проект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ФГОС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основного общего образования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итоговый индивидуальный проект (ИИП)–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обязательное  условие допуска обучающихся 9 класса к прохождению ГИА по образовательным программа основного общего образования.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Защита проекта  – 21.02.2023 г. (вторник)</a:t>
            </a:r>
          </a:p>
          <a:p>
            <a:pPr algn="just"/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21 марта (вторник) 2023 г. – резервный день для защиты ИИП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Проект расписания ОГЭ в 2023 году: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8662" y="1571612"/>
          <a:ext cx="7358114" cy="4714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057"/>
                <a:gridCol w="3679057"/>
              </a:tblGrid>
              <a:tr h="37290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90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06.06.2023 (вторник)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90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09.06.2023 (пятница)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90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Физика, биология, история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24.05.2023 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(среда)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1948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Химия, география, информатика,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обществознание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30.05.2023 (вторник)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363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02.06.2023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(пятница)</a:t>
                      </a:r>
                    </a:p>
                    <a:p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03.06.2023 (суббота)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363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Литература, география, информатика, физика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14.06.2023 (среда)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363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Обществознание, биология, химия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17.06.2023 (суббота)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902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Полезные 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Официальные сайты ГИА:</a:t>
            </a:r>
            <a:endParaRPr lang="en-US" b="1" dirty="0" smtClean="0"/>
          </a:p>
          <a:p>
            <a:endParaRPr lang="en-US" b="1" dirty="0" smtClean="0">
              <a:hlinkClick r:id="rId2"/>
            </a:endParaRPr>
          </a:p>
          <a:p>
            <a:r>
              <a:rPr lang="ru-RU" b="1" dirty="0" smtClean="0">
                <a:hlinkClick r:id="rId2"/>
              </a:rPr>
              <a:t>http://www.ege.edu.ru</a:t>
            </a:r>
            <a:endParaRPr lang="en-US" b="1" dirty="0" smtClean="0"/>
          </a:p>
          <a:p>
            <a:endParaRPr lang="ru-RU" b="1" dirty="0" smtClean="0"/>
          </a:p>
          <a:p>
            <a:r>
              <a:rPr lang="ru-RU" b="1" dirty="0" smtClean="0">
                <a:hlinkClick r:id="rId3"/>
              </a:rPr>
              <a:t>http://www.ege.</a:t>
            </a:r>
            <a:r>
              <a:rPr lang="en-US" b="1" dirty="0" err="1" smtClean="0">
                <a:hlinkClick r:id="rId3"/>
              </a:rPr>
              <a:t>spb</a:t>
            </a:r>
            <a:r>
              <a:rPr lang="ru-RU" b="1" dirty="0" smtClean="0">
                <a:hlinkClick r:id="rId3"/>
              </a:rPr>
              <a:t>.</a:t>
            </a:r>
            <a:r>
              <a:rPr lang="ru-RU" b="1" dirty="0" err="1" smtClean="0">
                <a:hlinkClick r:id="rId3"/>
              </a:rPr>
              <a:t>ru</a:t>
            </a:r>
            <a:endParaRPr lang="ru-RU" b="1" dirty="0" smtClean="0"/>
          </a:p>
          <a:p>
            <a:endParaRPr lang="ru-RU" b="1" dirty="0" smtClean="0"/>
          </a:p>
          <a:p>
            <a:r>
              <a:rPr lang="en-US" b="1" dirty="0" smtClean="0">
                <a:hlinkClick r:id="rId4"/>
              </a:rPr>
              <a:t>http</a:t>
            </a:r>
            <a:r>
              <a:rPr lang="ru-RU" b="1" dirty="0" smtClean="0">
                <a:hlinkClick r:id="rId4"/>
              </a:rPr>
              <a:t>:</a:t>
            </a:r>
            <a:r>
              <a:rPr lang="en-US" b="1" dirty="0" smtClean="0">
                <a:hlinkClick r:id="rId4"/>
              </a:rPr>
              <a:t>//fipi.ru</a:t>
            </a:r>
            <a:endParaRPr lang="en-US" b="1" dirty="0" smtClean="0"/>
          </a:p>
          <a:p>
            <a:endParaRPr lang="en-US" b="1" dirty="0" smtClean="0"/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</a:t>
            </a:r>
            <a:r>
              <a:rPr lang="ru-RU" dirty="0" smtClean="0">
                <a:hlinkClick r:id="rId2"/>
              </a:rPr>
              <a:t>:</a:t>
            </a:r>
            <a:r>
              <a:rPr lang="en-US" dirty="0" smtClean="0">
                <a:hlinkClick r:id="rId2"/>
              </a:rPr>
              <a:t>//fipi.ru</a:t>
            </a:r>
            <a:r>
              <a:rPr lang="ru-RU" dirty="0" smtClean="0"/>
              <a:t> ФИПИ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43050"/>
            <a:ext cx="8398258" cy="564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</a:t>
            </a:r>
            <a:r>
              <a:rPr lang="ru-RU" dirty="0" smtClean="0">
                <a:hlinkClick r:id="rId2"/>
              </a:rPr>
              <a:t>:</a:t>
            </a:r>
            <a:r>
              <a:rPr lang="en-US" dirty="0" smtClean="0">
                <a:hlinkClick r:id="rId2"/>
              </a:rPr>
              <a:t>//fipi.ru</a:t>
            </a:r>
            <a:r>
              <a:rPr lang="ru-RU" dirty="0" smtClean="0"/>
              <a:t> ФИПИ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14422"/>
            <a:ext cx="8358246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</a:t>
            </a:r>
            <a:r>
              <a:rPr lang="ru-RU" dirty="0" smtClean="0">
                <a:hlinkClick r:id="rId2"/>
              </a:rPr>
              <a:t>:</a:t>
            </a:r>
            <a:r>
              <a:rPr lang="en-US" dirty="0" smtClean="0">
                <a:hlinkClick r:id="rId2"/>
              </a:rPr>
              <a:t>//fipi.ru</a:t>
            </a:r>
            <a:r>
              <a:rPr lang="ru-RU" dirty="0" smtClean="0"/>
              <a:t> ФИПИ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85860"/>
            <a:ext cx="850112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022" y="571480"/>
            <a:ext cx="8223956" cy="58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09852"/>
          </a:xfrm>
        </p:spPr>
        <p:txBody>
          <a:bodyPr>
            <a:noAutofit/>
          </a:bodyPr>
          <a:lstStyle/>
          <a:p>
            <a:r>
              <a:rPr lang="ru-RU" sz="4000" dirty="0" smtClean="0">
                <a:hlinkClick r:id="rId2"/>
              </a:rPr>
              <a:t>http://www.ege.</a:t>
            </a:r>
            <a:r>
              <a:rPr lang="en-US" sz="4000" dirty="0" err="1" smtClean="0">
                <a:hlinkClick r:id="rId2"/>
              </a:rPr>
              <a:t>spb</a:t>
            </a:r>
            <a:r>
              <a:rPr lang="ru-RU" sz="4000" dirty="0" smtClean="0">
                <a:hlinkClick r:id="rId2"/>
              </a:rPr>
              <a:t>.</a:t>
            </a:r>
            <a:r>
              <a:rPr lang="ru-RU" sz="4000" dirty="0" err="1" smtClean="0">
                <a:hlinkClick r:id="rId2"/>
              </a:rPr>
              <a:t>ru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Оценивание результатов ГИА</a:t>
            </a:r>
            <a:endParaRPr lang="ru-RU" sz="40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285860"/>
            <a:ext cx="885831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Решу ОГЭ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022" y="1500175"/>
            <a:ext cx="8223956" cy="490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1273</TotalTime>
  <Words>1762</Words>
  <Application>Microsoft Office PowerPoint</Application>
  <PresentationFormat>Экран (4:3)</PresentationFormat>
  <Paragraphs>365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Модульная</vt:lpstr>
      <vt:lpstr>Государственное бюджетное общеобразовательное учреждение средняя общеобразовательная школа № 76 Выборгского района Санкт-Петербурга</vt:lpstr>
      <vt:lpstr>Нормативная база</vt:lpstr>
      <vt:lpstr>ГИА за курс основной  общей школы</vt:lpstr>
      <vt:lpstr>Основные сведения о ГИА:</vt:lpstr>
      <vt:lpstr>Особенности ГИА (ОГЭ ):</vt:lpstr>
      <vt:lpstr>Участники ГИА - это</vt:lpstr>
      <vt:lpstr>Заявление </vt:lpstr>
      <vt:lpstr>Заявление</vt:lpstr>
      <vt:lpstr>Особенности ГИА:</vt:lpstr>
      <vt:lpstr>Предметы ГИА (2 предмета по выбору в 9 классе на обязательной основе)</vt:lpstr>
      <vt:lpstr>Слайд 11</vt:lpstr>
      <vt:lpstr>Слайд 12</vt:lpstr>
      <vt:lpstr>Предварительный выбор обучающимися 9 классов предметов для прохождения ГИА по образовательным программам основного общего образования</vt:lpstr>
      <vt:lpstr>Результаты  ГИА</vt:lpstr>
      <vt:lpstr>Перевод баллов отметку по русскому языку:</vt:lpstr>
      <vt:lpstr>Перевод баллов в отметку по математике:</vt:lpstr>
      <vt:lpstr>Перевод баллов отметку по географии:</vt:lpstr>
      <vt:lpstr>Перевод баллов в отметку по биологии:</vt:lpstr>
      <vt:lpstr>Перевод баллов в отметку по физике: </vt:lpstr>
      <vt:lpstr>Перевод баллов в отметку по химии:</vt:lpstr>
      <vt:lpstr>Перевод баллов в отметку по английскому языку:</vt:lpstr>
      <vt:lpstr>Перевод баллов в отметку по обществознанию:</vt:lpstr>
      <vt:lpstr>Перевод баллов в отметку по литературе:</vt:lpstr>
      <vt:lpstr>Перевод баллов в отметку по истории:</vt:lpstr>
      <vt:lpstr>Перевод балов в отметку по информатике:</vt:lpstr>
      <vt:lpstr>Результаты ГИА признаются удовлетворительными </vt:lpstr>
      <vt:lpstr>По решению председателя ГЭК повторно допускаются к сдаче экзаменов в текущем году по соответствующему учебному предмету в дополнительные сроки:</vt:lpstr>
      <vt:lpstr>Слайд 28</vt:lpstr>
      <vt:lpstr>Апелляция.</vt:lpstr>
      <vt:lpstr>Слайд 30</vt:lpstr>
      <vt:lpstr>Результаты рассмотрения апелляции</vt:lpstr>
      <vt:lpstr>До повторной сдачи ГИА в дополнительные дни не допускаются:</vt:lpstr>
      <vt:lpstr>Правила и процедура проведения ГИА</vt:lpstr>
      <vt:lpstr>ППЭ</vt:lpstr>
      <vt:lpstr>ППЭ</vt:lpstr>
      <vt:lpstr>ППЭ</vt:lpstr>
      <vt:lpstr>ЗАПРЕЩЕНО</vt:lpstr>
      <vt:lpstr>Слайд 38</vt:lpstr>
      <vt:lpstr>Разрешается пользоваться на ОГЭ: </vt:lpstr>
      <vt:lpstr>Слайд 40</vt:lpstr>
      <vt:lpstr>Проверка </vt:lpstr>
      <vt:lpstr>Проверка</vt:lpstr>
      <vt:lpstr>Подготовка к ГИА в 9 классах</vt:lpstr>
      <vt:lpstr>Итоговое собеседование по русскому языку </vt:lpstr>
      <vt:lpstr>Индивидуальный итоговый проект</vt:lpstr>
      <vt:lpstr>Проект расписания ОГЭ в 2023 году:</vt:lpstr>
      <vt:lpstr>Полезные ресурсы</vt:lpstr>
      <vt:lpstr>http://fipi.ru ФИПИ</vt:lpstr>
      <vt:lpstr>http://fipi.ru ФИПИ</vt:lpstr>
      <vt:lpstr>http://fipi.ru ФИПИ</vt:lpstr>
      <vt:lpstr>Слайд 51</vt:lpstr>
      <vt:lpstr>http://www.ege.spb.ru Оценивание результатов ГИА</vt:lpstr>
      <vt:lpstr>Решу ОГЭ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общеобразовательное учреждение средняя общеобразовательная школа № 76 Выборгского района Санкт-Петербурга</dc:title>
  <dc:creator>Ирина</dc:creator>
  <cp:lastModifiedBy>teacherikt</cp:lastModifiedBy>
  <cp:revision>204</cp:revision>
  <dcterms:created xsi:type="dcterms:W3CDTF">2015-10-16T11:54:54Z</dcterms:created>
  <dcterms:modified xsi:type="dcterms:W3CDTF">2022-12-03T08:27:18Z</dcterms:modified>
</cp:coreProperties>
</file>